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3" r:id="rId5"/>
    <p:sldId id="280" r:id="rId6"/>
    <p:sldId id="264" r:id="rId7"/>
    <p:sldId id="265" r:id="rId8"/>
    <p:sldId id="266" r:id="rId9"/>
    <p:sldId id="281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48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602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293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97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72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231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926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990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735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25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745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71AB5-6A76-418F-940A-2F83E9DF366D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DA60-5523-404D-BE71-2E42BB96F1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91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2620888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zh-CN" altLang="zh-CN" sz="5400" b="1" dirty="0"/>
              <a:t>四川师范大学公共体育课体能</a:t>
            </a:r>
            <a:r>
              <a:rPr lang="zh-CN" altLang="zh-CN" sz="5400" b="1" dirty="0" smtClean="0"/>
              <a:t>训练</a:t>
            </a:r>
            <a:r>
              <a:rPr lang="zh-CN" altLang="en-US" sz="5400" b="1" dirty="0" smtClean="0"/>
              <a:t>（二）</a:t>
            </a:r>
            <a:endParaRPr lang="zh-CN" altLang="zh-CN" sz="5400" b="1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447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CN" altLang="en-US" sz="3900" b="1" dirty="0"/>
              <a:t>课堂结构部分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3500" dirty="0"/>
              <a:t>热身运动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3500" dirty="0"/>
              <a:t>肌肉和神经激活与动态拉伸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3500" dirty="0"/>
              <a:t>身体训练（躯干支柱力量、肌耐力、心肺耐力训练）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3500" dirty="0"/>
              <a:t>软组织</a:t>
            </a:r>
            <a:r>
              <a:rPr lang="zh-CN" altLang="en-US" sz="3500" dirty="0" smtClean="0"/>
              <a:t>再生（拉伸）</a:t>
            </a:r>
            <a:endParaRPr lang="zh-CN" altLang="en-US" sz="3500" dirty="0"/>
          </a:p>
          <a:p>
            <a:pPr>
              <a:buFont typeface="Wingdings" pitchFamily="2" charset="2"/>
              <a:buChar char="u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534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8856" y="1490054"/>
            <a:ext cx="4618856" cy="4525963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zh-CN" sz="3600" b="1" dirty="0"/>
              <a:t>课堂实施部分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zh-CN" b="1" dirty="0" smtClean="0"/>
              <a:t>热身运动</a:t>
            </a:r>
            <a:endParaRPr lang="en-US" altLang="zh-CN" b="1" dirty="0" smtClean="0"/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b="1" dirty="0" smtClean="0"/>
              <a:t>第九套广播体操</a:t>
            </a:r>
            <a:endParaRPr lang="en-US" altLang="zh-CN" b="1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dirty="0" smtClean="0"/>
              <a:t>后踢腿</a:t>
            </a:r>
            <a:r>
              <a:rPr lang="en-US" altLang="zh-CN" dirty="0" smtClean="0"/>
              <a:t>2</a:t>
            </a:r>
            <a:r>
              <a:rPr lang="zh-CN" altLang="zh-CN" dirty="0"/>
              <a:t>组</a:t>
            </a:r>
            <a:r>
              <a:rPr lang="zh-CN" altLang="zh-CN" dirty="0" smtClean="0"/>
              <a:t>，</a:t>
            </a:r>
            <a:r>
              <a:rPr lang="en-US" altLang="zh-CN" dirty="0" smtClean="0"/>
              <a:t>1</a:t>
            </a:r>
            <a:r>
              <a:rPr lang="zh-CN" altLang="en-US" dirty="0" smtClean="0"/>
              <a:t>分</a:t>
            </a:r>
            <a:r>
              <a:rPr lang="zh-CN" altLang="zh-CN" dirty="0" smtClean="0"/>
              <a:t>一</a:t>
            </a:r>
            <a:r>
              <a:rPr lang="zh-CN" altLang="zh-CN" dirty="0"/>
              <a:t>组</a:t>
            </a:r>
            <a:r>
              <a:rPr lang="zh-CN" altLang="zh-CN" dirty="0" smtClean="0"/>
              <a:t>，组</a:t>
            </a:r>
            <a:r>
              <a:rPr lang="zh-CN" altLang="zh-CN" dirty="0"/>
              <a:t>间间歇</a:t>
            </a:r>
            <a:r>
              <a:rPr lang="en-US" altLang="zh-CN" dirty="0"/>
              <a:t>30</a:t>
            </a:r>
            <a:r>
              <a:rPr lang="zh-CN" altLang="zh-CN" dirty="0"/>
              <a:t>秒</a:t>
            </a:r>
          </a:p>
          <a:p>
            <a:pPr lvl="0">
              <a:buFont typeface="Wingdings" pitchFamily="2" charset="2"/>
              <a:buChar char="Ø"/>
            </a:pP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 descr="https://ss2.baidu.com/6ONYsjip0QIZ8tyhnq/it/u=3306964289,2370512560&amp;fm=173&amp;s=3AA87423471155C04855F0CA0000E0B1&amp;w=640&amp;h=640&amp;img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3" b="5391"/>
          <a:stretch/>
        </p:blipFill>
        <p:spPr bwMode="auto">
          <a:xfrm>
            <a:off x="5340424" y="2708920"/>
            <a:ext cx="325639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207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4770" y="2398306"/>
            <a:ext cx="4249238" cy="3701007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zh-CN" b="1" dirty="0"/>
              <a:t>肌肉和神经激活与动态拉伸</a:t>
            </a:r>
            <a:endParaRPr lang="zh-CN" altLang="zh-CN" dirty="0"/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dirty="0"/>
              <a:t>弓箭步</a:t>
            </a:r>
            <a:r>
              <a:rPr lang="zh-CN" altLang="zh-CN" dirty="0" smtClean="0"/>
              <a:t>蹲</a:t>
            </a:r>
            <a:r>
              <a:rPr lang="zh-CN" altLang="zh-CN" dirty="0"/>
              <a:t>起</a:t>
            </a:r>
            <a:r>
              <a:rPr lang="en-US" altLang="zh-CN" dirty="0"/>
              <a:t> </a:t>
            </a:r>
            <a:r>
              <a:rPr lang="zh-CN" altLang="en-US" dirty="0" smtClean="0"/>
              <a:t>（双侧）</a:t>
            </a:r>
            <a:r>
              <a:rPr lang="en-US" altLang="zh-CN" dirty="0" smtClean="0"/>
              <a:t> </a:t>
            </a:r>
            <a:r>
              <a:rPr lang="zh-CN" altLang="en-US" dirty="0" smtClean="0"/>
              <a:t>女生</a:t>
            </a:r>
            <a:r>
              <a:rPr lang="en-US" altLang="zh-CN" dirty="0" smtClean="0"/>
              <a:t>10</a:t>
            </a:r>
            <a:r>
              <a:rPr lang="zh-CN" altLang="en-US" dirty="0" smtClean="0"/>
              <a:t>次，男生</a:t>
            </a:r>
            <a:r>
              <a:rPr lang="en-US" altLang="zh-CN" dirty="0" smtClean="0"/>
              <a:t>15</a:t>
            </a:r>
            <a:r>
              <a:rPr lang="zh-CN" altLang="en-US" dirty="0" smtClean="0"/>
              <a:t>次</a:t>
            </a: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s9.rr.itc.cn/r/wapChange/20184_2_11/a1m87f401345179861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3" r="11826" b="25249"/>
          <a:stretch/>
        </p:blipFill>
        <p:spPr bwMode="auto">
          <a:xfrm>
            <a:off x="5220072" y="2348880"/>
            <a:ext cx="340705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857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1108720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zh-CN" altLang="en-US" dirty="0" smtClean="0"/>
              <a:t>跪撑腿后举</a:t>
            </a:r>
            <a:r>
              <a:rPr lang="zh-CN" altLang="en-US" dirty="0"/>
              <a:t>（双侧）</a:t>
            </a:r>
            <a:r>
              <a:rPr lang="en-US" altLang="zh-CN" dirty="0"/>
              <a:t> </a:t>
            </a:r>
            <a:r>
              <a:rPr lang="zh-CN" altLang="en-US" dirty="0"/>
              <a:t>女生</a:t>
            </a:r>
            <a:r>
              <a:rPr lang="en-US" altLang="zh-CN" dirty="0"/>
              <a:t>10</a:t>
            </a:r>
            <a:r>
              <a:rPr lang="zh-CN" altLang="en-US" dirty="0"/>
              <a:t>次，男生</a:t>
            </a:r>
            <a:r>
              <a:rPr lang="en-US" altLang="zh-CN" dirty="0"/>
              <a:t>15</a:t>
            </a:r>
            <a:r>
              <a:rPr lang="zh-CN" altLang="en-US" dirty="0"/>
              <a:t>次</a:t>
            </a: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050" name="Picture 2" descr="https://jkcdn.pajk.com.cn/image/T1JGY7B7CT1RCvBVdK.png?img=/tf,d_jpg,q_70/rs,w_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37" y="3766631"/>
            <a:ext cx="358545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jkcdn.pajk.com.cn/image/T1avZ7BjKv1RCvBVdK.png?img=/tf,d_jpg,q_70/rs,w_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62372"/>
            <a:ext cx="3466356" cy="18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515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933849"/>
            <a:ext cx="8229600" cy="820687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zh-CN" altLang="en-US" dirty="0"/>
              <a:t>后</a:t>
            </a:r>
            <a:r>
              <a:rPr lang="zh-CN" altLang="en-US" dirty="0" smtClean="0"/>
              <a:t>交叉弓步 每侧</a:t>
            </a:r>
            <a:r>
              <a:rPr lang="en-US" altLang="zh-CN" dirty="0" smtClean="0"/>
              <a:t>  </a:t>
            </a:r>
            <a:r>
              <a:rPr lang="en-US" altLang="zh-CN" dirty="0"/>
              <a:t>10</a:t>
            </a:r>
            <a:r>
              <a:rPr lang="zh-CN" altLang="zh-CN" dirty="0"/>
              <a:t>次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95" t="20142" b="62706"/>
          <a:stretch/>
        </p:blipFill>
        <p:spPr bwMode="auto">
          <a:xfrm>
            <a:off x="1547664" y="2631157"/>
            <a:ext cx="6129971" cy="3422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8219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676672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zh-CN" altLang="en-US" dirty="0" smtClean="0"/>
              <a:t>反向腘绳肌拉伸 </a:t>
            </a:r>
            <a:r>
              <a:rPr lang="en-US" altLang="zh-CN" dirty="0" smtClean="0"/>
              <a:t> </a:t>
            </a:r>
            <a:r>
              <a:rPr lang="zh-CN" altLang="zh-CN" dirty="0"/>
              <a:t>单侧</a:t>
            </a:r>
            <a:r>
              <a:rPr lang="en-US" altLang="zh-CN" dirty="0"/>
              <a:t>10</a:t>
            </a:r>
            <a:r>
              <a:rPr lang="zh-CN" altLang="zh-CN" dirty="0"/>
              <a:t>次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3" t="34165" r="7419" b="49063"/>
          <a:stretch/>
        </p:blipFill>
        <p:spPr bwMode="auto">
          <a:xfrm>
            <a:off x="1187624" y="3573016"/>
            <a:ext cx="6587098" cy="2267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3267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676672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zh-CN" altLang="zh-CN" dirty="0"/>
              <a:t>肩部激活</a:t>
            </a:r>
            <a:r>
              <a:rPr lang="zh-CN" altLang="zh-CN" dirty="0" smtClean="0"/>
              <a:t>——</a:t>
            </a:r>
            <a:r>
              <a:rPr lang="en-US" altLang="zh-CN" dirty="0"/>
              <a:t>Y</a:t>
            </a:r>
            <a:r>
              <a:rPr lang="zh-CN" altLang="zh-CN" dirty="0" smtClean="0"/>
              <a:t>和</a:t>
            </a:r>
            <a:r>
              <a:rPr lang="en-US" altLang="zh-CN" dirty="0"/>
              <a:t>W</a:t>
            </a:r>
            <a:r>
              <a:rPr lang="zh-CN" altLang="zh-CN" dirty="0" smtClean="0"/>
              <a:t>动作</a:t>
            </a:r>
            <a:r>
              <a:rPr lang="en-US" altLang="zh-CN" dirty="0" smtClean="0"/>
              <a:t>  </a:t>
            </a:r>
            <a:r>
              <a:rPr lang="zh-CN" altLang="zh-CN" dirty="0"/>
              <a:t>各</a:t>
            </a:r>
            <a:r>
              <a:rPr lang="en-US" altLang="zh-CN" dirty="0"/>
              <a:t>10</a:t>
            </a:r>
            <a:r>
              <a:rPr lang="zh-CN" altLang="zh-CN" dirty="0"/>
              <a:t>次</a:t>
            </a:r>
          </a:p>
          <a:p>
            <a:pPr>
              <a:buFont typeface="Wingdings" pitchFamily="2" charset="2"/>
              <a:buChar char="Ø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71" t="34942" r="6823" b="47571"/>
          <a:stretch/>
        </p:blipFill>
        <p:spPr bwMode="auto">
          <a:xfrm>
            <a:off x="899592" y="3212976"/>
            <a:ext cx="3070140" cy="260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3" t="65637" r="9380" b="18021"/>
          <a:stretch/>
        </p:blipFill>
        <p:spPr bwMode="auto">
          <a:xfrm>
            <a:off x="4716016" y="3325825"/>
            <a:ext cx="2880320" cy="2494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116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60466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zh-CN" altLang="en-US" dirty="0" smtClean="0"/>
              <a:t>提膝外展款（双侧）每次</a:t>
            </a:r>
            <a:r>
              <a:rPr lang="en-US" altLang="zh-CN" dirty="0" smtClean="0"/>
              <a:t>10</a:t>
            </a:r>
            <a:r>
              <a:rPr lang="zh-CN" altLang="en-US" dirty="0" smtClean="0"/>
              <a:t>次</a:t>
            </a:r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2" t="19488" r="41032" b="9284"/>
          <a:stretch/>
        </p:blipFill>
        <p:spPr bwMode="auto">
          <a:xfrm rot="16200000">
            <a:off x="3175803" y="1931982"/>
            <a:ext cx="2755869" cy="5292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2648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844824"/>
            <a:ext cx="4618856" cy="74868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zh-CN" altLang="zh-CN" dirty="0"/>
              <a:t>手足爬行</a:t>
            </a:r>
            <a:r>
              <a:rPr lang="en-US" altLang="zh-CN" dirty="0"/>
              <a:t>   10</a:t>
            </a:r>
            <a:r>
              <a:rPr lang="zh-CN" altLang="zh-CN" dirty="0"/>
              <a:t>次</a:t>
            </a: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d5ebc562a2fdda5a1d4008becb421a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6" t="64001" r="10083" b="17799"/>
          <a:stretch/>
        </p:blipFill>
        <p:spPr bwMode="auto">
          <a:xfrm>
            <a:off x="2110555" y="2420888"/>
            <a:ext cx="5184576" cy="18670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图片 6" descr="C:\Users\ADMINI~1.WIN\AppData\Local\Temp\WeChat Files\3b85b55e3394e1476d18ae78e5bb1f0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t="18705" r="9231" b="68585"/>
          <a:stretch/>
        </p:blipFill>
        <p:spPr bwMode="auto">
          <a:xfrm>
            <a:off x="2334117" y="4351141"/>
            <a:ext cx="4936921" cy="16613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3135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600201"/>
            <a:ext cx="8507288" cy="2332856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2800" dirty="0"/>
              <a:t>神经系统激活—</a:t>
            </a:r>
            <a:r>
              <a:rPr lang="en-US" altLang="zh-CN" sz="2800" dirty="0"/>
              <a:t>2</a:t>
            </a:r>
            <a:r>
              <a:rPr lang="zh-CN" altLang="zh-CN" sz="2800" dirty="0"/>
              <a:t>英寸碎步跑</a:t>
            </a:r>
            <a:r>
              <a:rPr lang="en-US" altLang="zh-CN" sz="2800" dirty="0"/>
              <a:t>  2</a:t>
            </a:r>
            <a:r>
              <a:rPr lang="zh-CN" altLang="zh-CN" sz="2800" dirty="0"/>
              <a:t>组每</a:t>
            </a:r>
            <a:r>
              <a:rPr lang="en-US" altLang="zh-CN" sz="2800" dirty="0"/>
              <a:t>8</a:t>
            </a:r>
            <a:r>
              <a:rPr lang="zh-CN" altLang="zh-CN" sz="2800" dirty="0"/>
              <a:t>秒钟 间歇</a:t>
            </a:r>
            <a:r>
              <a:rPr lang="en-US" altLang="zh-CN" sz="2800" dirty="0"/>
              <a:t>30</a:t>
            </a:r>
            <a:r>
              <a:rPr lang="zh-CN" altLang="zh-CN" sz="2800" dirty="0"/>
              <a:t>秒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2000" b="1" dirty="0" smtClean="0"/>
              <a:t>     </a:t>
            </a:r>
            <a:r>
              <a:rPr lang="zh-CN" altLang="zh-CN" sz="2000" b="1" dirty="0" smtClean="0"/>
              <a:t>动作</a:t>
            </a:r>
            <a:r>
              <a:rPr lang="zh-CN" altLang="zh-CN" sz="2000" b="1" dirty="0"/>
              <a:t>要点：</a:t>
            </a:r>
            <a:r>
              <a:rPr lang="zh-CN" altLang="zh-CN" sz="2000" dirty="0"/>
              <a:t>脚每次抬离地面</a:t>
            </a:r>
            <a:r>
              <a:rPr lang="en-US" altLang="zh-CN" sz="2000" dirty="0"/>
              <a:t>2</a:t>
            </a:r>
            <a:r>
              <a:rPr lang="zh-CN" altLang="zh-CN" sz="2000" dirty="0"/>
              <a:t>英寸以内高度，左右脚交替，最快的频率快速运动，手臂前后慢速摆动（和脚动作不同频率，脚快手臂慢，髋膝踝关节发力）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0c8e650aaf6dffcb191aac77cfcc15a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18" t="38400" r="4396" b="48200"/>
          <a:stretch/>
        </p:blipFill>
        <p:spPr bwMode="auto">
          <a:xfrm>
            <a:off x="3581513" y="4076348"/>
            <a:ext cx="4243913" cy="27816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90319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368073"/>
            <a:ext cx="8229600" cy="3124943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3000" b="1" dirty="0" smtClean="0"/>
              <a:t>身体</a:t>
            </a:r>
            <a:r>
              <a:rPr lang="zh-CN" altLang="en-US" sz="3000" b="1" dirty="0"/>
              <a:t>训练（躯干支柱力量、肌耐力、心肺耐力训练）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/>
              <a:t>躯干支柱力量（核心稳定力量）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2600" dirty="0" smtClean="0"/>
              <a:t>俯桥</a:t>
            </a:r>
            <a:r>
              <a:rPr lang="zh-CN" altLang="en-US" sz="2600" dirty="0"/>
              <a:t>单腿</a:t>
            </a:r>
            <a:r>
              <a:rPr lang="zh-CN" altLang="en-US" sz="2600" dirty="0" smtClean="0"/>
              <a:t> </a:t>
            </a:r>
            <a:r>
              <a:rPr lang="zh-CN" altLang="en-US" sz="2600" dirty="0"/>
              <a:t>四组 每</a:t>
            </a:r>
            <a:r>
              <a:rPr lang="zh-CN" altLang="en-US" sz="2600" dirty="0" smtClean="0"/>
              <a:t>组女生</a:t>
            </a:r>
            <a:r>
              <a:rPr lang="en-US" altLang="zh-CN" sz="2600" dirty="0" smtClean="0"/>
              <a:t>30</a:t>
            </a:r>
            <a:r>
              <a:rPr lang="zh-CN" altLang="en-US" sz="2600" dirty="0"/>
              <a:t>秒 </a:t>
            </a:r>
            <a:r>
              <a:rPr lang="zh-CN" altLang="en-US" sz="2600" dirty="0" smtClean="0"/>
              <a:t>，男生</a:t>
            </a:r>
            <a:r>
              <a:rPr lang="en-US" altLang="zh-CN" sz="2600" dirty="0" smtClean="0"/>
              <a:t>1</a:t>
            </a:r>
            <a:r>
              <a:rPr lang="zh-CN" altLang="en-US" sz="2600" dirty="0" smtClean="0"/>
              <a:t>分钟  组</a:t>
            </a:r>
            <a:r>
              <a:rPr lang="zh-CN" altLang="en-US" sz="2600" dirty="0"/>
              <a:t>间间歇</a:t>
            </a:r>
            <a:r>
              <a:rPr lang="en-US" altLang="zh-CN" sz="2600" dirty="0"/>
              <a:t>30</a:t>
            </a:r>
            <a:r>
              <a:rPr lang="zh-CN" altLang="en-US" sz="2600" dirty="0"/>
              <a:t>秒</a:t>
            </a:r>
          </a:p>
          <a:p>
            <a:pPr>
              <a:buFont typeface="Wingdings" pitchFamily="2" charset="2"/>
              <a:buChar char="u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9" t="25420" r="11381" b="66384"/>
          <a:stretch/>
        </p:blipFill>
        <p:spPr bwMode="auto">
          <a:xfrm>
            <a:off x="1187624" y="4509120"/>
            <a:ext cx="6967096" cy="1851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6898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151216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zh-CN" altLang="zh-CN" dirty="0"/>
              <a:t>侧</a:t>
            </a:r>
            <a:r>
              <a:rPr lang="zh-CN" altLang="zh-CN" dirty="0" smtClean="0"/>
              <a:t>桥</a:t>
            </a:r>
            <a:r>
              <a:rPr lang="zh-CN" altLang="en-US" dirty="0" smtClean="0"/>
              <a:t>分腿</a:t>
            </a:r>
            <a:r>
              <a:rPr lang="en-US" altLang="zh-CN" dirty="0" smtClean="0"/>
              <a:t>  </a:t>
            </a:r>
            <a:r>
              <a:rPr lang="zh-CN" altLang="zh-CN" dirty="0"/>
              <a:t>四组 每</a:t>
            </a:r>
            <a:r>
              <a:rPr lang="zh-CN" altLang="zh-CN" dirty="0" smtClean="0"/>
              <a:t>组</a:t>
            </a:r>
            <a:r>
              <a:rPr lang="zh-CN" altLang="en-US" dirty="0" smtClean="0"/>
              <a:t>女生</a:t>
            </a:r>
            <a:r>
              <a:rPr lang="en-US" altLang="zh-CN" dirty="0" smtClean="0"/>
              <a:t>30</a:t>
            </a:r>
            <a:r>
              <a:rPr lang="zh-CN" altLang="zh-CN" dirty="0" smtClean="0"/>
              <a:t>秒</a:t>
            </a:r>
            <a:r>
              <a:rPr lang="zh-CN" altLang="en-US" dirty="0" smtClean="0"/>
              <a:t>，男生</a:t>
            </a:r>
            <a:r>
              <a:rPr lang="en-US" altLang="zh-CN" dirty="0" smtClean="0"/>
              <a:t>1</a:t>
            </a:r>
            <a:r>
              <a:rPr lang="zh-CN" altLang="en-US" dirty="0" smtClean="0"/>
              <a:t>分钟  </a:t>
            </a:r>
            <a:r>
              <a:rPr lang="zh-CN" altLang="zh-CN" dirty="0" smtClean="0"/>
              <a:t> </a:t>
            </a:r>
            <a:r>
              <a:rPr lang="zh-CN" altLang="zh-CN" dirty="0"/>
              <a:t>组间间歇</a:t>
            </a:r>
            <a:r>
              <a:rPr lang="en-US" altLang="zh-CN" dirty="0"/>
              <a:t>30</a:t>
            </a:r>
            <a:r>
              <a:rPr lang="zh-CN" altLang="zh-CN" dirty="0"/>
              <a:t>秒</a:t>
            </a: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03" t="23562" r="11947" b="67285"/>
          <a:stretch/>
        </p:blipFill>
        <p:spPr bwMode="auto">
          <a:xfrm>
            <a:off x="2483768" y="3356992"/>
            <a:ext cx="530695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5423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844825"/>
            <a:ext cx="4032448" cy="3384376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3500" dirty="0" smtClean="0"/>
              <a:t>臀</a:t>
            </a:r>
            <a:r>
              <a:rPr lang="zh-CN" altLang="en-US" sz="3500" dirty="0"/>
              <a:t>肌桥</a:t>
            </a:r>
            <a:r>
              <a:rPr lang="en-US" altLang="zh-CN" sz="3500" dirty="0" smtClean="0"/>
              <a:t>——</a:t>
            </a:r>
            <a:r>
              <a:rPr lang="zh-CN" altLang="en-US" sz="3500" dirty="0"/>
              <a:t>军</a:t>
            </a:r>
            <a:r>
              <a:rPr lang="zh-CN" altLang="en-US" sz="3500" dirty="0" smtClean="0"/>
              <a:t>步屈髋  </a:t>
            </a:r>
            <a:r>
              <a:rPr lang="zh-CN" altLang="en-US" sz="3500" dirty="0"/>
              <a:t>四组 每</a:t>
            </a:r>
            <a:r>
              <a:rPr lang="zh-CN" altLang="en-US" sz="3500" dirty="0" smtClean="0"/>
              <a:t>组女生</a:t>
            </a:r>
            <a:r>
              <a:rPr lang="en-US" altLang="zh-CN" sz="3500" dirty="0" smtClean="0"/>
              <a:t>10</a:t>
            </a:r>
            <a:r>
              <a:rPr lang="zh-CN" altLang="en-US" sz="3500" dirty="0" smtClean="0"/>
              <a:t>次，男生</a:t>
            </a:r>
            <a:r>
              <a:rPr lang="en-US" altLang="zh-CN" sz="3500" dirty="0" smtClean="0"/>
              <a:t>15</a:t>
            </a:r>
            <a:r>
              <a:rPr lang="zh-CN" altLang="en-US" sz="3500" dirty="0" smtClean="0"/>
              <a:t>次 </a:t>
            </a:r>
            <a:r>
              <a:rPr lang="zh-CN" altLang="en-US" sz="3500" dirty="0"/>
              <a:t>组间间歇</a:t>
            </a:r>
            <a:r>
              <a:rPr lang="en-US" altLang="zh-CN" sz="3500" dirty="0"/>
              <a:t>30</a:t>
            </a:r>
            <a:r>
              <a:rPr lang="zh-CN" altLang="en-US" sz="3500" dirty="0"/>
              <a:t>秒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dirty="0"/>
              <a:t>动作要点：屈膝屈髋、脚步背屈，臀部收紧抬起髋部直至与肩、躯干、款和膝在一条直线</a:t>
            </a:r>
            <a:r>
              <a:rPr lang="zh-CN" altLang="en-US" dirty="0" smtClean="0"/>
              <a:t>上，然后屈髋抬腿。</a:t>
            </a:r>
            <a:r>
              <a:rPr lang="zh-CN" altLang="en-US" dirty="0"/>
              <a:t>快起慢放。</a:t>
            </a:r>
          </a:p>
          <a:p>
            <a:pPr>
              <a:buFont typeface="Wingdings" pitchFamily="2" charset="2"/>
              <a:buChar char="ü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6" t="50261" r="7986" b="39847"/>
          <a:stretch/>
        </p:blipFill>
        <p:spPr bwMode="auto">
          <a:xfrm>
            <a:off x="5707657" y="4581128"/>
            <a:ext cx="2575096" cy="1893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24" t="54438" r="38306" b="40440"/>
          <a:stretch/>
        </p:blipFill>
        <p:spPr bwMode="auto">
          <a:xfrm>
            <a:off x="5580112" y="3212976"/>
            <a:ext cx="2682762" cy="1092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7" t="54099" r="68296" b="39847"/>
          <a:stretch/>
        </p:blipFill>
        <p:spPr bwMode="auto">
          <a:xfrm>
            <a:off x="5580112" y="1628800"/>
            <a:ext cx="2682762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2124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223224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zh-CN" altLang="en-US" b="1" dirty="0"/>
              <a:t>肌耐力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zh-CN" altLang="en-US" dirty="0" smtClean="0"/>
              <a:t>俯卧登山</a:t>
            </a:r>
            <a:r>
              <a:rPr lang="en-US" altLang="zh-CN" dirty="0" smtClean="0"/>
              <a:t>(</a:t>
            </a:r>
            <a:r>
              <a:rPr lang="zh-CN" altLang="en-US" dirty="0" smtClean="0"/>
              <a:t>单腿快速交换）  </a:t>
            </a:r>
            <a:r>
              <a:rPr lang="zh-CN" altLang="en-US" dirty="0"/>
              <a:t>两组  每</a:t>
            </a:r>
            <a:r>
              <a:rPr lang="zh-CN" altLang="en-US" dirty="0" smtClean="0"/>
              <a:t>组女生</a:t>
            </a:r>
            <a:r>
              <a:rPr lang="en-US" altLang="zh-CN" dirty="0" smtClean="0"/>
              <a:t>40</a:t>
            </a:r>
            <a:r>
              <a:rPr lang="zh-CN" altLang="en-US" dirty="0" smtClean="0"/>
              <a:t>次，男生</a:t>
            </a:r>
            <a:r>
              <a:rPr lang="en-US" altLang="zh-CN" dirty="0" smtClean="0"/>
              <a:t>60</a:t>
            </a:r>
            <a:r>
              <a:rPr lang="zh-CN" altLang="en-US" dirty="0" smtClean="0"/>
              <a:t>次  </a:t>
            </a:r>
            <a:r>
              <a:rPr lang="zh-CN" altLang="en-US" dirty="0"/>
              <a:t>组间</a:t>
            </a:r>
            <a:r>
              <a:rPr lang="zh-CN" altLang="en-US" dirty="0" smtClean="0"/>
              <a:t>间歇</a:t>
            </a:r>
            <a:r>
              <a:rPr lang="en-US" altLang="zh-CN" dirty="0" smtClean="0"/>
              <a:t>1</a:t>
            </a:r>
            <a:r>
              <a:rPr lang="zh-CN" altLang="en-US" dirty="0" smtClean="0"/>
              <a:t>分</a:t>
            </a:r>
            <a:r>
              <a:rPr lang="en-US" altLang="zh-CN" dirty="0" smtClean="0"/>
              <a:t>30</a:t>
            </a:r>
            <a:r>
              <a:rPr lang="zh-CN" altLang="en-US" dirty="0" smtClean="0"/>
              <a:t>秒</a:t>
            </a:r>
            <a:endParaRPr lang="en-US" altLang="zh-CN" dirty="0" smtClean="0"/>
          </a:p>
          <a:p>
            <a:pPr marL="0" indent="0">
              <a:lnSpc>
                <a:spcPct val="160000"/>
              </a:lnSpc>
              <a:buNone/>
            </a:pPr>
            <a:endParaRPr lang="zh-CN" altLang="en-US" dirty="0"/>
          </a:p>
          <a:p>
            <a:pPr>
              <a:buFont typeface="Wingdings" pitchFamily="2" charset="2"/>
              <a:buChar char="Ø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http://www.hefeimarathon.com/Public/attached/image/20171018/20171018162254_6401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33" b="30611"/>
          <a:stretch/>
        </p:blipFill>
        <p:spPr bwMode="auto">
          <a:xfrm>
            <a:off x="2014803" y="4293096"/>
            <a:ext cx="5382234" cy="202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620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151216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60000"/>
              </a:lnSpc>
              <a:buFont typeface="Wingdings" pitchFamily="2" charset="2"/>
              <a:buChar char="ü"/>
            </a:pPr>
            <a:r>
              <a:rPr lang="zh-CN" altLang="zh-CN" dirty="0"/>
              <a:t>弓箭步交换跳</a:t>
            </a:r>
            <a:r>
              <a:rPr lang="en-US" altLang="zh-CN" dirty="0"/>
              <a:t>  </a:t>
            </a:r>
            <a:r>
              <a:rPr lang="zh-CN" altLang="zh-CN" dirty="0"/>
              <a:t>两组</a:t>
            </a:r>
            <a:r>
              <a:rPr lang="en-US" altLang="zh-CN" dirty="0"/>
              <a:t>  </a:t>
            </a:r>
            <a:r>
              <a:rPr lang="zh-CN" altLang="zh-CN" dirty="0"/>
              <a:t>每</a:t>
            </a:r>
            <a:r>
              <a:rPr lang="zh-CN" altLang="zh-CN" dirty="0" smtClean="0"/>
              <a:t>组</a:t>
            </a:r>
            <a:r>
              <a:rPr lang="zh-CN" altLang="en-US" dirty="0" smtClean="0"/>
              <a:t>女生</a:t>
            </a:r>
            <a:r>
              <a:rPr lang="en-US" altLang="zh-CN" dirty="0" smtClean="0"/>
              <a:t>10</a:t>
            </a:r>
            <a:r>
              <a:rPr lang="zh-CN" altLang="en-US" dirty="0" smtClean="0"/>
              <a:t>次，男生</a:t>
            </a:r>
            <a:r>
              <a:rPr lang="en-US" altLang="zh-CN" dirty="0" smtClean="0"/>
              <a:t>15</a:t>
            </a:r>
            <a:r>
              <a:rPr lang="zh-CN" altLang="en-US" dirty="0" smtClean="0"/>
              <a:t>次</a:t>
            </a:r>
            <a:r>
              <a:rPr lang="en-US" altLang="zh-CN" dirty="0" smtClean="0"/>
              <a:t>  </a:t>
            </a:r>
            <a:r>
              <a:rPr lang="zh-CN" altLang="zh-CN" dirty="0"/>
              <a:t>组间间歇</a:t>
            </a:r>
            <a:r>
              <a:rPr lang="en-US" altLang="zh-CN" dirty="0"/>
              <a:t>30</a:t>
            </a:r>
            <a:r>
              <a:rPr lang="zh-CN" altLang="zh-CN" dirty="0"/>
              <a:t>秒</a:t>
            </a:r>
          </a:p>
          <a:p>
            <a:pPr>
              <a:buFont typeface="Wingdings" pitchFamily="2" charset="2"/>
              <a:buChar char="ü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f9e14c553e413bcec3aa515a3491ac8.pn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9" t="40800" r="17191" b="31600"/>
          <a:stretch/>
        </p:blipFill>
        <p:spPr bwMode="auto">
          <a:xfrm>
            <a:off x="4067944" y="3356992"/>
            <a:ext cx="3807293" cy="3009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59376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772816"/>
            <a:ext cx="8435280" cy="165618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卷腹  两</a:t>
            </a:r>
            <a:r>
              <a:rPr lang="zh-CN" altLang="en-US" dirty="0"/>
              <a:t>组  每</a:t>
            </a:r>
            <a:r>
              <a:rPr lang="zh-CN" altLang="en-US" dirty="0" smtClean="0"/>
              <a:t>组女生</a:t>
            </a:r>
            <a:r>
              <a:rPr lang="en-US" altLang="zh-CN" dirty="0" smtClean="0"/>
              <a:t>30</a:t>
            </a:r>
            <a:r>
              <a:rPr lang="zh-CN" altLang="en-US" dirty="0" smtClean="0"/>
              <a:t>次，男生</a:t>
            </a:r>
            <a:r>
              <a:rPr lang="en-US" altLang="zh-CN" dirty="0" smtClean="0"/>
              <a:t>40</a:t>
            </a:r>
            <a:r>
              <a:rPr lang="zh-CN" altLang="en-US" dirty="0" smtClean="0"/>
              <a:t>次  </a:t>
            </a:r>
            <a:r>
              <a:rPr lang="zh-CN" altLang="en-US" dirty="0"/>
              <a:t>组间</a:t>
            </a:r>
            <a:r>
              <a:rPr lang="zh-CN" altLang="en-US" dirty="0" smtClean="0"/>
              <a:t>间歇</a:t>
            </a:r>
            <a:r>
              <a:rPr lang="en-US" altLang="zh-CN" dirty="0" smtClean="0"/>
              <a:t>1</a:t>
            </a:r>
            <a:r>
              <a:rPr lang="zh-CN" altLang="en-US" dirty="0" smtClean="0"/>
              <a:t>分</a:t>
            </a:r>
            <a:r>
              <a:rPr lang="en-US" altLang="zh-CN" dirty="0" smtClean="0"/>
              <a:t>30</a:t>
            </a:r>
            <a:r>
              <a:rPr lang="zh-CN" altLang="en-US" dirty="0" smtClean="0"/>
              <a:t>秒</a:t>
            </a:r>
            <a:endParaRPr lang="zh-CN" altLang="en-US" dirty="0"/>
          </a:p>
          <a:p>
            <a:pPr>
              <a:buFont typeface="Wingdings" pitchFamily="2" charset="2"/>
              <a:buChar char="ü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 descr="http://5b0988e595225.cdn.sohucs.com/images/20170802/6b1d1b541ddf42f29d4f07cb61df6ae8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1" t="6496" r="9111" b="2415"/>
          <a:stretch/>
        </p:blipFill>
        <p:spPr bwMode="auto">
          <a:xfrm>
            <a:off x="4002774" y="3212976"/>
            <a:ext cx="4041895" cy="327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470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1440160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60000"/>
              </a:lnSpc>
              <a:buFont typeface="Wingdings" pitchFamily="2" charset="2"/>
              <a:buChar char="ü"/>
            </a:pPr>
            <a:r>
              <a:rPr lang="zh-CN" altLang="en-US" dirty="0"/>
              <a:t>鸟</a:t>
            </a:r>
            <a:r>
              <a:rPr lang="zh-CN" altLang="en-US" dirty="0" smtClean="0"/>
              <a:t>狗伸展（双侧）</a:t>
            </a:r>
            <a:r>
              <a:rPr lang="en-US" altLang="zh-CN" dirty="0" smtClean="0"/>
              <a:t>  </a:t>
            </a:r>
            <a:r>
              <a:rPr lang="zh-CN" altLang="en-US" dirty="0"/>
              <a:t>一组</a:t>
            </a:r>
            <a:r>
              <a:rPr lang="zh-CN" altLang="zh-CN" dirty="0" smtClean="0"/>
              <a:t> </a:t>
            </a:r>
            <a:r>
              <a:rPr lang="zh-CN" altLang="zh-CN" dirty="0"/>
              <a:t>每</a:t>
            </a:r>
            <a:r>
              <a:rPr lang="zh-CN" altLang="zh-CN" dirty="0" smtClean="0"/>
              <a:t>组</a:t>
            </a:r>
            <a:r>
              <a:rPr lang="zh-CN" altLang="en-US" dirty="0" smtClean="0"/>
              <a:t>女生</a:t>
            </a:r>
            <a:r>
              <a:rPr lang="en-US" altLang="zh-CN" dirty="0" smtClean="0"/>
              <a:t>30</a:t>
            </a:r>
            <a:r>
              <a:rPr lang="zh-CN" altLang="en-US" dirty="0" smtClean="0"/>
              <a:t>次，男生</a:t>
            </a:r>
            <a:r>
              <a:rPr lang="en-US" altLang="zh-CN" dirty="0" smtClean="0"/>
              <a:t>45</a:t>
            </a:r>
            <a:r>
              <a:rPr lang="zh-CN" altLang="zh-CN" dirty="0" smtClean="0"/>
              <a:t>次 </a:t>
            </a:r>
            <a:r>
              <a:rPr lang="zh-CN" altLang="zh-CN" dirty="0"/>
              <a:t>组间</a:t>
            </a:r>
            <a:r>
              <a:rPr lang="zh-CN" altLang="zh-CN" dirty="0" smtClean="0"/>
              <a:t>间歇</a:t>
            </a:r>
            <a:r>
              <a:rPr lang="en-US" altLang="zh-CN" dirty="0" smtClean="0"/>
              <a:t>1</a:t>
            </a:r>
            <a:r>
              <a:rPr lang="zh-CN" altLang="en-US" dirty="0"/>
              <a:t>分钟</a:t>
            </a:r>
            <a:endParaRPr lang="zh-CN" altLang="zh-CN" dirty="0"/>
          </a:p>
          <a:p>
            <a:pPr>
              <a:buFont typeface="Wingdings" pitchFamily="2" charset="2"/>
              <a:buChar char="ü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" t="30641" r="6061" b="12377"/>
          <a:stretch/>
        </p:blipFill>
        <p:spPr bwMode="auto">
          <a:xfrm>
            <a:off x="4067944" y="3935986"/>
            <a:ext cx="4622439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7" t="73772" r="67708" b="18044"/>
          <a:stretch/>
        </p:blipFill>
        <p:spPr bwMode="auto">
          <a:xfrm>
            <a:off x="393199" y="3924402"/>
            <a:ext cx="315673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1400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700808"/>
            <a:ext cx="4690864" cy="4637111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b="1" dirty="0"/>
              <a:t>心肺耐力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dirty="0" smtClean="0"/>
              <a:t>退</a:t>
            </a:r>
            <a:r>
              <a:rPr lang="zh-CN" altLang="en-US" dirty="0"/>
              <a:t>阶改良</a:t>
            </a:r>
            <a:r>
              <a:rPr lang="en-US" altLang="zh-CN" dirty="0" err="1"/>
              <a:t>Tabata</a:t>
            </a:r>
            <a:r>
              <a:rPr lang="zh-CN" altLang="en-US" dirty="0"/>
              <a:t>（高抬腿）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dirty="0"/>
              <a:t>动作要点：快速高抬腿</a:t>
            </a:r>
            <a:r>
              <a:rPr lang="en-US" altLang="zh-CN" dirty="0"/>
              <a:t>10</a:t>
            </a:r>
            <a:r>
              <a:rPr lang="zh-CN" altLang="en-US" dirty="0"/>
              <a:t>秒</a:t>
            </a:r>
            <a:r>
              <a:rPr lang="en-US" altLang="zh-CN" dirty="0"/>
              <a:t>—</a:t>
            </a:r>
            <a:r>
              <a:rPr lang="zh-CN" altLang="en-US" dirty="0"/>
              <a:t>休息</a:t>
            </a:r>
            <a:r>
              <a:rPr lang="en-US" altLang="zh-CN" dirty="0"/>
              <a:t>20</a:t>
            </a:r>
            <a:r>
              <a:rPr lang="zh-CN" altLang="en-US" dirty="0"/>
              <a:t>秒</a:t>
            </a:r>
            <a:r>
              <a:rPr lang="en-US" altLang="zh-CN" dirty="0"/>
              <a:t>—</a:t>
            </a:r>
            <a:r>
              <a:rPr lang="zh-CN" altLang="en-US" dirty="0"/>
              <a:t>快速高抬腿</a:t>
            </a:r>
            <a:r>
              <a:rPr lang="en-US" altLang="zh-CN" dirty="0"/>
              <a:t>10</a:t>
            </a:r>
            <a:r>
              <a:rPr lang="zh-CN" altLang="en-US" dirty="0"/>
              <a:t>秒</a:t>
            </a:r>
            <a:r>
              <a:rPr lang="en-US" altLang="zh-CN" dirty="0"/>
              <a:t>—</a:t>
            </a:r>
            <a:r>
              <a:rPr lang="zh-CN" altLang="en-US" dirty="0"/>
              <a:t>休息</a:t>
            </a:r>
            <a:r>
              <a:rPr lang="en-US" altLang="zh-CN" dirty="0"/>
              <a:t>20</a:t>
            </a:r>
            <a:r>
              <a:rPr lang="zh-CN" altLang="en-US" dirty="0"/>
              <a:t>秒。如此循环，</a:t>
            </a:r>
            <a:r>
              <a:rPr lang="en-US" altLang="zh-CN" dirty="0"/>
              <a:t>3</a:t>
            </a:r>
            <a:r>
              <a:rPr lang="zh-CN" altLang="en-US" dirty="0"/>
              <a:t>分钟。</a:t>
            </a:r>
          </a:p>
          <a:p>
            <a:pPr>
              <a:buFont typeface="Wingdings" pitchFamily="2" charset="2"/>
              <a:buChar char="u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p1.pstatp.com/large/32700093b385006022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5" r="8536"/>
          <a:stretch/>
        </p:blipFill>
        <p:spPr bwMode="auto">
          <a:xfrm>
            <a:off x="5129854" y="2636912"/>
            <a:ext cx="3713045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878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00807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60000"/>
              </a:lnSpc>
              <a:buFont typeface="Wingdings" pitchFamily="2" charset="2"/>
              <a:buChar char="u"/>
            </a:pPr>
            <a:r>
              <a:rPr lang="zh-CN" altLang="en-US" sz="3600" b="1" dirty="0" smtClean="0"/>
              <a:t>软组织</a:t>
            </a:r>
            <a:r>
              <a:rPr lang="zh-CN" altLang="en-US" sz="3600" b="1" dirty="0"/>
              <a:t>再生（恢复拉伸）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zh-CN" altLang="en-US" dirty="0"/>
              <a:t>动作要点：拉伸动作都采用静态拉伸，每个动作持续</a:t>
            </a:r>
            <a:r>
              <a:rPr lang="en-US" altLang="zh-CN" dirty="0"/>
              <a:t>30</a:t>
            </a:r>
            <a:r>
              <a:rPr lang="zh-CN" altLang="en-US" dirty="0"/>
              <a:t>秒，组间间歇</a:t>
            </a:r>
            <a:r>
              <a:rPr lang="en-US" altLang="zh-CN" dirty="0"/>
              <a:t>30</a:t>
            </a:r>
            <a:r>
              <a:rPr lang="zh-CN" altLang="en-US" dirty="0"/>
              <a:t>秒</a:t>
            </a:r>
          </a:p>
          <a:p>
            <a:pPr>
              <a:buFont typeface="Wingdings" pitchFamily="2" charset="2"/>
              <a:buChar char="u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5" t="8982" r="16095" b="10991"/>
          <a:stretch/>
        </p:blipFill>
        <p:spPr bwMode="auto">
          <a:xfrm>
            <a:off x="933402" y="4018787"/>
            <a:ext cx="2308643" cy="2527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 descr="http://photocdn.sohu.com/20150216/mp2840122_1424047792110_1_th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595" y="4018787"/>
            <a:ext cx="2305447" cy="280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n.sinaimg.cn/sports/crawl/162/w550h412/20190928/2090-ifffqup6952724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4" t="16024" r="20057" b="12963"/>
          <a:stretch/>
        </p:blipFill>
        <p:spPr bwMode="auto">
          <a:xfrm>
            <a:off x="6156176" y="4246037"/>
            <a:ext cx="2603825" cy="219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987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492</Words>
  <Application>Microsoft Office PowerPoint</Application>
  <PresentationFormat>全屏显示(4:3)</PresentationFormat>
  <Paragraphs>36</Paragraphs>
  <Slides>20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Windows 用户</cp:lastModifiedBy>
  <cp:revision>32</cp:revision>
  <dcterms:created xsi:type="dcterms:W3CDTF">2018-03-18T06:58:20Z</dcterms:created>
  <dcterms:modified xsi:type="dcterms:W3CDTF">2020-02-12T07:10:22Z</dcterms:modified>
</cp:coreProperties>
</file>