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5" r:id="rId16"/>
    <p:sldId id="276" r:id="rId17"/>
    <p:sldId id="277" r:id="rId18"/>
    <p:sldId id="278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pPr/>
              <a:t>2020/2/15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1481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pPr/>
              <a:t>2020/2/15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9602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pPr/>
              <a:t>2020/2/15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16293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pPr/>
              <a:t>2020/2/15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997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pPr/>
              <a:t>2020/2/15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9172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pPr/>
              <a:t>2020/2/15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8231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pPr/>
              <a:t>2020/2/15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8926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pPr/>
              <a:t>2020/2/15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5990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pPr/>
              <a:t>2020/2/15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7735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pPr/>
              <a:t>2020/2/15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125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1AB5-6A76-418F-940A-2F83E9DF366D}" type="datetimeFigureOut">
              <a:rPr lang="zh-CN" altLang="en-US" smtClean="0"/>
              <a:pPr/>
              <a:t>2020/2/15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DA60-5523-404D-BE71-2E42BB96F1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95745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71AB5-6A76-418F-940A-2F83E9DF366D}" type="datetimeFigureOut">
              <a:rPr lang="zh-CN" altLang="en-US" smtClean="0"/>
              <a:pPr/>
              <a:t>2020/2/15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DA60-5523-404D-BE71-2E42BB96F1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691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2620888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zh-CN" altLang="zh-CN" sz="5400" b="1" dirty="0"/>
              <a:t>四川师范大学公共体育课体能</a:t>
            </a:r>
            <a:r>
              <a:rPr lang="zh-CN" altLang="zh-CN" sz="5400" b="1" dirty="0" smtClean="0"/>
              <a:t>训练</a:t>
            </a:r>
            <a:r>
              <a:rPr lang="zh-CN" altLang="en-US" sz="5400" b="1" dirty="0" smtClean="0"/>
              <a:t>（一）</a:t>
            </a:r>
            <a:endParaRPr lang="zh-CN" altLang="zh-CN" sz="5400" b="1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99447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CN" altLang="en-US" sz="3900" b="1" dirty="0"/>
              <a:t>课堂结构部分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3500" dirty="0"/>
              <a:t>热身运动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3500" dirty="0"/>
              <a:t>肌肉和神经激活与动态拉伸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3500" dirty="0"/>
              <a:t>身体训练（躯干支柱力量、肌耐力、心肺耐力训练）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3500" dirty="0"/>
              <a:t>软组织</a:t>
            </a:r>
            <a:r>
              <a:rPr lang="zh-CN" altLang="en-US" sz="3500" dirty="0" smtClean="0"/>
              <a:t>再生（拉伸）</a:t>
            </a:r>
            <a:endParaRPr lang="zh-CN" altLang="en-US" sz="3500" dirty="0"/>
          </a:p>
          <a:p>
            <a:pPr>
              <a:buFont typeface="Wingdings" pitchFamily="2" charset="2"/>
              <a:buChar char="u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7534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zh-CN" sz="3600" b="1" dirty="0"/>
              <a:t>课堂实施部分</a:t>
            </a:r>
          </a:p>
          <a:p>
            <a:pPr lvl="0">
              <a:buFont typeface="Wingdings" pitchFamily="2" charset="2"/>
              <a:buChar char="u"/>
            </a:pPr>
            <a:r>
              <a:rPr lang="zh-CN" altLang="zh-CN" b="1" dirty="0" smtClean="0"/>
              <a:t>热身运动</a:t>
            </a:r>
            <a:endParaRPr lang="en-US" altLang="zh-CN" b="1" dirty="0" smtClean="0"/>
          </a:p>
          <a:p>
            <a:pPr lvl="0">
              <a:buFont typeface="Wingdings" pitchFamily="2" charset="2"/>
              <a:buChar char="Ø"/>
            </a:pPr>
            <a:r>
              <a:rPr lang="zh-CN" altLang="en-US" b="1" smtClean="0"/>
              <a:t>第九套广播体操</a:t>
            </a:r>
            <a:endParaRPr lang="en-US" altLang="zh-CN" b="1" dirty="0" smtClean="0"/>
          </a:p>
          <a:p>
            <a:pPr>
              <a:buFont typeface="Wingdings" pitchFamily="2" charset="2"/>
              <a:buChar char="Ø"/>
            </a:pPr>
            <a:r>
              <a:rPr lang="zh-CN" altLang="zh-CN" dirty="0" smtClean="0"/>
              <a:t>开合</a:t>
            </a:r>
            <a:r>
              <a:rPr lang="zh-CN" altLang="zh-CN" dirty="0"/>
              <a:t>跳</a:t>
            </a:r>
            <a:r>
              <a:rPr lang="en-US" altLang="zh-CN" dirty="0"/>
              <a:t>  2</a:t>
            </a:r>
            <a:r>
              <a:rPr lang="zh-CN" altLang="zh-CN" dirty="0"/>
              <a:t>组，</a:t>
            </a:r>
            <a:r>
              <a:rPr lang="en-US" altLang="zh-CN" dirty="0"/>
              <a:t>30</a:t>
            </a:r>
            <a:r>
              <a:rPr lang="zh-CN" altLang="zh-CN" dirty="0"/>
              <a:t>秒一组</a:t>
            </a:r>
            <a:r>
              <a:rPr lang="zh-CN" altLang="zh-CN" dirty="0" smtClean="0"/>
              <a:t>，组</a:t>
            </a:r>
            <a:r>
              <a:rPr lang="zh-CN" altLang="zh-CN" dirty="0"/>
              <a:t>间间歇</a:t>
            </a:r>
            <a:r>
              <a:rPr lang="en-US" altLang="zh-CN" dirty="0"/>
              <a:t>30</a:t>
            </a:r>
            <a:r>
              <a:rPr lang="zh-CN" altLang="zh-CN" dirty="0"/>
              <a:t>秒</a:t>
            </a:r>
          </a:p>
          <a:p>
            <a:pPr lvl="0">
              <a:buFont typeface="Wingdings" pitchFamily="2" charset="2"/>
              <a:buChar char="Ø"/>
            </a:pP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img.mp.itc.cn/upload/20160329/0b8e0f8a3bb9413abd5c446932dd095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7278" y="4149080"/>
            <a:ext cx="4953000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5207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4770" y="2398306"/>
            <a:ext cx="4249238" cy="3701007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zh-CN" b="1" dirty="0"/>
              <a:t>肌肉和神经激活与动态拉伸</a:t>
            </a:r>
            <a:endParaRPr lang="zh-CN" altLang="zh-CN" dirty="0"/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dirty="0"/>
              <a:t>深蹲起</a:t>
            </a:r>
            <a:r>
              <a:rPr lang="en-US" altLang="zh-CN" dirty="0"/>
              <a:t>  </a:t>
            </a:r>
            <a:r>
              <a:rPr lang="zh-CN" altLang="en-US" dirty="0" smtClean="0"/>
              <a:t>女生</a:t>
            </a:r>
            <a:r>
              <a:rPr lang="en-US" altLang="zh-CN" dirty="0" smtClean="0"/>
              <a:t>10</a:t>
            </a:r>
            <a:r>
              <a:rPr lang="zh-CN" altLang="en-US" dirty="0" smtClean="0"/>
              <a:t>次，男生</a:t>
            </a:r>
            <a:r>
              <a:rPr lang="en-US" altLang="zh-CN" dirty="0" smtClean="0"/>
              <a:t>15</a:t>
            </a:r>
            <a:r>
              <a:rPr lang="zh-CN" altLang="en-US" dirty="0" smtClean="0"/>
              <a:t>次</a:t>
            </a: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ttp://n.sinaimg.cn/sinacn/w600h511/20180208/8b43-fyrkuxs31290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754401"/>
            <a:ext cx="4108560" cy="349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5857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933849"/>
            <a:ext cx="8229600" cy="820687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zh-CN" altLang="zh-CN" dirty="0"/>
              <a:t>相扑式深蹲——腘绳肌拉伸</a:t>
            </a:r>
            <a:r>
              <a:rPr lang="en-US" altLang="zh-CN" dirty="0"/>
              <a:t>  10</a:t>
            </a:r>
            <a:r>
              <a:rPr lang="zh-CN" altLang="zh-CN" dirty="0"/>
              <a:t>次</a:t>
            </a: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abc1b1605df08469e0868e4146515d0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62" t="33712" r="14623" b="48769"/>
          <a:stretch/>
        </p:blipFill>
        <p:spPr bwMode="auto">
          <a:xfrm>
            <a:off x="1552037" y="2780928"/>
            <a:ext cx="6336704" cy="29523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238219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676672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zh-CN" altLang="zh-CN" dirty="0"/>
              <a:t>脚后跟抵臀——对侧手臂上举</a:t>
            </a:r>
            <a:r>
              <a:rPr lang="en-US" altLang="zh-CN" dirty="0"/>
              <a:t>  </a:t>
            </a:r>
            <a:r>
              <a:rPr lang="zh-CN" altLang="zh-CN" dirty="0"/>
              <a:t>单侧</a:t>
            </a:r>
            <a:r>
              <a:rPr lang="en-US" altLang="zh-CN" dirty="0"/>
              <a:t>10</a:t>
            </a:r>
            <a:r>
              <a:rPr lang="zh-CN" altLang="zh-CN" dirty="0"/>
              <a:t>次</a:t>
            </a: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b41d8c100da81812e7b69205742a464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1" t="42757" r="2452" b="39864"/>
          <a:stretch/>
        </p:blipFill>
        <p:spPr bwMode="auto">
          <a:xfrm>
            <a:off x="2074765" y="2492896"/>
            <a:ext cx="5328592" cy="34563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923267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676672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zh-CN" altLang="zh-CN" dirty="0"/>
              <a:t>肩部激活——</a:t>
            </a:r>
            <a:r>
              <a:rPr lang="en-US" altLang="zh-CN" dirty="0"/>
              <a:t>I</a:t>
            </a:r>
            <a:r>
              <a:rPr lang="zh-CN" altLang="zh-CN" dirty="0"/>
              <a:t>和</a:t>
            </a:r>
            <a:r>
              <a:rPr lang="en-US" altLang="zh-CN" dirty="0"/>
              <a:t>T</a:t>
            </a:r>
            <a:r>
              <a:rPr lang="zh-CN" altLang="zh-CN" dirty="0"/>
              <a:t>动作</a:t>
            </a:r>
            <a:r>
              <a:rPr lang="en-US" altLang="zh-CN" dirty="0"/>
              <a:t>  </a:t>
            </a:r>
            <a:r>
              <a:rPr lang="zh-CN" altLang="zh-CN" dirty="0"/>
              <a:t>各</a:t>
            </a:r>
            <a:r>
              <a:rPr lang="en-US" altLang="zh-CN" dirty="0"/>
              <a:t>10</a:t>
            </a:r>
            <a:r>
              <a:rPr lang="zh-CN" altLang="zh-CN" dirty="0"/>
              <a:t>次</a:t>
            </a:r>
          </a:p>
          <a:p>
            <a:pPr>
              <a:buFont typeface="Wingdings" pitchFamily="2" charset="2"/>
              <a:buChar char="Ø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a9c09e3a386a7a048616a4cc99e71f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64" t="35044" r="48636" b="47051"/>
          <a:stretch/>
        </p:blipFill>
        <p:spPr bwMode="auto">
          <a:xfrm>
            <a:off x="683568" y="2753283"/>
            <a:ext cx="3960440" cy="28701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图片 6" descr="C:\Users\ADMINI~1.WIN\AppData\Local\Temp\WeChat Files\a9c09e3a386a7a048616a4cc99e71f1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64" t="65227" r="48636" b="18914"/>
          <a:stretch/>
        </p:blipFill>
        <p:spPr bwMode="auto">
          <a:xfrm>
            <a:off x="4369847" y="3084812"/>
            <a:ext cx="4124280" cy="22071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505116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844824"/>
            <a:ext cx="4618856" cy="74868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zh-CN" altLang="zh-CN" dirty="0"/>
              <a:t>手足爬行</a:t>
            </a:r>
            <a:r>
              <a:rPr lang="en-US" altLang="zh-CN" dirty="0"/>
              <a:t>   10</a:t>
            </a:r>
            <a:r>
              <a:rPr lang="zh-CN" altLang="zh-CN" dirty="0"/>
              <a:t>次</a:t>
            </a: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d5ebc562a2fdda5a1d4008becb421a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06" t="64001" r="10083" b="17799"/>
          <a:stretch/>
        </p:blipFill>
        <p:spPr bwMode="auto">
          <a:xfrm>
            <a:off x="2110555" y="2420888"/>
            <a:ext cx="5184576" cy="18670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图片 6" descr="C:\Users\ADMINI~1.WIN\AppData\Local\Temp\WeChat Files\3b85b55e3394e1476d18ae78e5bb1f0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88" t="18705" r="9231" b="68585"/>
          <a:stretch/>
        </p:blipFill>
        <p:spPr bwMode="auto">
          <a:xfrm>
            <a:off x="2334117" y="4351141"/>
            <a:ext cx="4936921" cy="16613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483135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600201"/>
            <a:ext cx="8507288" cy="2332856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2800" dirty="0"/>
              <a:t>神经系统激活—</a:t>
            </a:r>
            <a:r>
              <a:rPr lang="en-US" altLang="zh-CN" sz="2800" dirty="0"/>
              <a:t>2</a:t>
            </a:r>
            <a:r>
              <a:rPr lang="zh-CN" altLang="zh-CN" sz="2800" dirty="0"/>
              <a:t>英寸碎步跑</a:t>
            </a:r>
            <a:r>
              <a:rPr lang="en-US" altLang="zh-CN" sz="2800" dirty="0"/>
              <a:t>  2</a:t>
            </a:r>
            <a:r>
              <a:rPr lang="zh-CN" altLang="zh-CN" sz="2800" dirty="0"/>
              <a:t>组每</a:t>
            </a:r>
            <a:r>
              <a:rPr lang="en-US" altLang="zh-CN" sz="2800" dirty="0"/>
              <a:t>8</a:t>
            </a:r>
            <a:r>
              <a:rPr lang="zh-CN" altLang="zh-CN" sz="2800" dirty="0"/>
              <a:t>秒钟 间歇</a:t>
            </a:r>
            <a:r>
              <a:rPr lang="en-US" altLang="zh-CN" sz="2800" dirty="0"/>
              <a:t>30</a:t>
            </a:r>
            <a:r>
              <a:rPr lang="zh-CN" altLang="zh-CN" sz="2800" dirty="0"/>
              <a:t>秒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2000" b="1" dirty="0" smtClean="0"/>
              <a:t>     </a:t>
            </a:r>
            <a:r>
              <a:rPr lang="zh-CN" altLang="zh-CN" sz="2000" b="1" dirty="0" smtClean="0"/>
              <a:t>动作</a:t>
            </a:r>
            <a:r>
              <a:rPr lang="zh-CN" altLang="zh-CN" sz="2000" b="1" dirty="0"/>
              <a:t>要点：</a:t>
            </a:r>
            <a:r>
              <a:rPr lang="zh-CN" altLang="zh-CN" sz="2000" dirty="0"/>
              <a:t>脚每次抬离地面</a:t>
            </a:r>
            <a:r>
              <a:rPr lang="en-US" altLang="zh-CN" sz="2000" dirty="0"/>
              <a:t>2</a:t>
            </a:r>
            <a:r>
              <a:rPr lang="zh-CN" altLang="zh-CN" sz="2000" dirty="0"/>
              <a:t>英寸以内高度，左右脚交替，最快的频率快速运动，手臂前后慢速摆动（和脚动作不同频率，脚快手臂慢，髋膝踝关节发力）</a:t>
            </a: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0c8e650aaf6dffcb191aac77cfcc15a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618" t="38400" r="4396" b="48200"/>
          <a:stretch/>
        </p:blipFill>
        <p:spPr bwMode="auto">
          <a:xfrm>
            <a:off x="3581513" y="4076348"/>
            <a:ext cx="4243913" cy="27816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890319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7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b="1" dirty="0" smtClean="0"/>
              <a:t>身体</a:t>
            </a:r>
            <a:r>
              <a:rPr lang="zh-CN" altLang="en-US" b="1" dirty="0"/>
              <a:t>训练（躯干支柱力量、肌耐力、心肺耐力训练）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/>
              <a:t>躯干支柱力量（核心稳定力量）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2800" dirty="0" smtClean="0"/>
              <a:t>俯</a:t>
            </a:r>
            <a:r>
              <a:rPr lang="zh-CN" altLang="en-US" sz="2800" dirty="0"/>
              <a:t>桥 四组 每</a:t>
            </a:r>
            <a:r>
              <a:rPr lang="zh-CN" altLang="en-US" sz="2800" dirty="0" smtClean="0"/>
              <a:t>组女生</a:t>
            </a:r>
            <a:r>
              <a:rPr lang="en-US" altLang="zh-CN" sz="2800" dirty="0" smtClean="0"/>
              <a:t>30</a:t>
            </a:r>
            <a:r>
              <a:rPr lang="zh-CN" altLang="en-US" sz="2800" dirty="0"/>
              <a:t>秒 </a:t>
            </a:r>
            <a:r>
              <a:rPr lang="zh-CN" altLang="en-US" sz="2800" dirty="0" smtClean="0"/>
              <a:t>，男生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分钟  组</a:t>
            </a:r>
            <a:r>
              <a:rPr lang="zh-CN" altLang="en-US" sz="2800" dirty="0"/>
              <a:t>间间歇</a:t>
            </a:r>
            <a:r>
              <a:rPr lang="en-US" altLang="zh-CN" sz="2800" dirty="0"/>
              <a:t>30</a:t>
            </a:r>
            <a:r>
              <a:rPr lang="zh-CN" altLang="en-US" sz="2800" dirty="0"/>
              <a:t>秒</a:t>
            </a:r>
          </a:p>
          <a:p>
            <a:pPr>
              <a:buFont typeface="Wingdings" pitchFamily="2" charset="2"/>
              <a:buChar char="u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56300afd91676fb1b8934192b40b3fe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764" t="74182" r="37093" b="20539"/>
          <a:stretch/>
        </p:blipFill>
        <p:spPr bwMode="auto">
          <a:xfrm>
            <a:off x="2483768" y="4653136"/>
            <a:ext cx="4176464" cy="16561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296898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5750" y="1988840"/>
            <a:ext cx="8229600" cy="460648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zh-CN" altLang="zh-CN" dirty="0"/>
              <a:t>侧桥</a:t>
            </a:r>
            <a:r>
              <a:rPr lang="en-US" altLang="zh-CN" dirty="0"/>
              <a:t>  </a:t>
            </a:r>
            <a:r>
              <a:rPr lang="zh-CN" altLang="zh-CN" dirty="0"/>
              <a:t>四组 每</a:t>
            </a:r>
            <a:r>
              <a:rPr lang="zh-CN" altLang="zh-CN" dirty="0" smtClean="0"/>
              <a:t>组</a:t>
            </a:r>
            <a:r>
              <a:rPr lang="zh-CN" altLang="en-US" dirty="0" smtClean="0"/>
              <a:t>女生</a:t>
            </a:r>
            <a:r>
              <a:rPr lang="en-US" altLang="zh-CN" dirty="0" smtClean="0"/>
              <a:t>30</a:t>
            </a:r>
            <a:r>
              <a:rPr lang="zh-CN" altLang="zh-CN" dirty="0" smtClean="0"/>
              <a:t>秒</a:t>
            </a:r>
            <a:r>
              <a:rPr lang="zh-CN" altLang="en-US" dirty="0" smtClean="0"/>
              <a:t>，男生</a:t>
            </a:r>
            <a:r>
              <a:rPr lang="en-US" altLang="zh-CN" dirty="0" smtClean="0"/>
              <a:t>1</a:t>
            </a:r>
            <a:r>
              <a:rPr lang="zh-CN" altLang="en-US" dirty="0" smtClean="0"/>
              <a:t>分钟  </a:t>
            </a:r>
            <a:r>
              <a:rPr lang="zh-CN" altLang="zh-CN" dirty="0" smtClean="0"/>
              <a:t> </a:t>
            </a:r>
            <a:r>
              <a:rPr lang="zh-CN" altLang="zh-CN" dirty="0"/>
              <a:t>组间间歇</a:t>
            </a:r>
            <a:r>
              <a:rPr lang="en-US" altLang="zh-CN" dirty="0"/>
              <a:t>30</a:t>
            </a:r>
            <a:r>
              <a:rPr lang="zh-CN" altLang="zh-CN" dirty="0"/>
              <a:t>秒</a:t>
            </a: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76fc26aae2d2cfcbcf989118c2a098b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575" t="57000" r="8200" b="32367"/>
          <a:stretch/>
        </p:blipFill>
        <p:spPr bwMode="auto">
          <a:xfrm>
            <a:off x="2339752" y="3501008"/>
            <a:ext cx="4809629" cy="31802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445423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4114800" cy="4133055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3500" dirty="0" smtClean="0"/>
              <a:t>臀</a:t>
            </a:r>
            <a:r>
              <a:rPr lang="zh-CN" altLang="en-US" sz="3500" dirty="0"/>
              <a:t>肌桥</a:t>
            </a:r>
            <a:r>
              <a:rPr lang="en-US" altLang="zh-CN" sz="3500" dirty="0"/>
              <a:t>——</a:t>
            </a:r>
            <a:r>
              <a:rPr lang="zh-CN" altLang="en-US" sz="3500" dirty="0"/>
              <a:t>双腿  四组 每</a:t>
            </a:r>
            <a:r>
              <a:rPr lang="zh-CN" altLang="en-US" sz="3500" dirty="0" smtClean="0"/>
              <a:t>组女生</a:t>
            </a:r>
            <a:r>
              <a:rPr lang="en-US" altLang="zh-CN" sz="3500" dirty="0" smtClean="0"/>
              <a:t>10</a:t>
            </a:r>
            <a:r>
              <a:rPr lang="zh-CN" altLang="en-US" sz="3500" dirty="0" smtClean="0"/>
              <a:t>次，男生</a:t>
            </a:r>
            <a:r>
              <a:rPr lang="en-US" altLang="zh-CN" sz="3500" dirty="0" smtClean="0"/>
              <a:t>15</a:t>
            </a:r>
            <a:r>
              <a:rPr lang="zh-CN" altLang="en-US" sz="3500" dirty="0" smtClean="0"/>
              <a:t>次 </a:t>
            </a:r>
            <a:r>
              <a:rPr lang="zh-CN" altLang="en-US" sz="3500" dirty="0"/>
              <a:t>组间间歇</a:t>
            </a:r>
            <a:r>
              <a:rPr lang="en-US" altLang="zh-CN" sz="3500" dirty="0"/>
              <a:t>30</a:t>
            </a:r>
            <a:r>
              <a:rPr lang="zh-CN" altLang="en-US" sz="3500" dirty="0"/>
              <a:t>秒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dirty="0"/>
              <a:t>动作要点：屈膝屈髋、脚步背屈，臀部收紧抬起髋部直至与肩、躯干、款和膝在一条直线上。快起慢放。</a:t>
            </a:r>
          </a:p>
          <a:p>
            <a:pPr>
              <a:buFont typeface="Wingdings" pitchFamily="2" charset="2"/>
              <a:buChar char="ü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06f10d2907eaba54b715c21159e9862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389" t="71159" r="12262" b="22710"/>
          <a:stretch/>
        </p:blipFill>
        <p:spPr bwMode="auto">
          <a:xfrm>
            <a:off x="5256846" y="4200689"/>
            <a:ext cx="3178373" cy="17562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图片 6" descr="C:\Users\ADMINI~1.WIN\AppData\Local\Temp\WeChat Files\06f10d2907eaba54b715c21159e9862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854" t="71159" r="43188" b="22710"/>
          <a:stretch/>
        </p:blipFill>
        <p:spPr bwMode="auto">
          <a:xfrm>
            <a:off x="5220072" y="1916832"/>
            <a:ext cx="3251922" cy="17562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022124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223224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zh-CN" altLang="en-US" b="1" dirty="0"/>
              <a:t>肌耐力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zh-CN" altLang="en-US" dirty="0" smtClean="0"/>
              <a:t>波</a:t>
            </a:r>
            <a:r>
              <a:rPr lang="zh-CN" altLang="en-US" dirty="0"/>
              <a:t>比跳  两组  每</a:t>
            </a:r>
            <a:r>
              <a:rPr lang="zh-CN" altLang="en-US" dirty="0" smtClean="0"/>
              <a:t>组女生</a:t>
            </a:r>
            <a:r>
              <a:rPr lang="en-US" altLang="zh-CN" dirty="0" smtClean="0"/>
              <a:t>10</a:t>
            </a:r>
            <a:r>
              <a:rPr lang="zh-CN" altLang="en-US" dirty="0" smtClean="0"/>
              <a:t>次，男生</a:t>
            </a:r>
            <a:r>
              <a:rPr lang="en-US" altLang="zh-CN" dirty="0" smtClean="0"/>
              <a:t>20</a:t>
            </a:r>
            <a:r>
              <a:rPr lang="zh-CN" altLang="en-US" dirty="0"/>
              <a:t>次  组间间歇</a:t>
            </a:r>
            <a:r>
              <a:rPr lang="en-US" altLang="zh-CN" dirty="0"/>
              <a:t>30</a:t>
            </a:r>
            <a:r>
              <a:rPr lang="zh-CN" altLang="en-US" dirty="0"/>
              <a:t>秒</a:t>
            </a:r>
          </a:p>
          <a:p>
            <a:pPr>
              <a:buFont typeface="Wingdings" pitchFamily="2" charset="2"/>
              <a:buChar char="Ø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dc6152d2e6ab03af10217b3b67afd0f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501008"/>
            <a:ext cx="4868178" cy="28508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81620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151216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60000"/>
              </a:lnSpc>
              <a:buFont typeface="Wingdings" pitchFamily="2" charset="2"/>
              <a:buChar char="ü"/>
            </a:pPr>
            <a:r>
              <a:rPr lang="zh-CN" altLang="zh-CN" dirty="0"/>
              <a:t>弓箭步交换跳</a:t>
            </a:r>
            <a:r>
              <a:rPr lang="en-US" altLang="zh-CN" dirty="0"/>
              <a:t>  </a:t>
            </a:r>
            <a:r>
              <a:rPr lang="zh-CN" altLang="zh-CN" dirty="0"/>
              <a:t>两组</a:t>
            </a:r>
            <a:r>
              <a:rPr lang="en-US" altLang="zh-CN" dirty="0"/>
              <a:t>  </a:t>
            </a:r>
            <a:r>
              <a:rPr lang="zh-CN" altLang="zh-CN" dirty="0"/>
              <a:t>每</a:t>
            </a:r>
            <a:r>
              <a:rPr lang="zh-CN" altLang="zh-CN" dirty="0" smtClean="0"/>
              <a:t>组</a:t>
            </a:r>
            <a:r>
              <a:rPr lang="zh-CN" altLang="en-US" dirty="0" smtClean="0"/>
              <a:t>女生</a:t>
            </a:r>
            <a:r>
              <a:rPr lang="en-US" altLang="zh-CN" dirty="0" smtClean="0"/>
              <a:t>10</a:t>
            </a:r>
            <a:r>
              <a:rPr lang="zh-CN" altLang="en-US" dirty="0" smtClean="0"/>
              <a:t>次，男生</a:t>
            </a:r>
            <a:r>
              <a:rPr lang="en-US" altLang="zh-CN" dirty="0" smtClean="0"/>
              <a:t>15</a:t>
            </a:r>
            <a:r>
              <a:rPr lang="zh-CN" altLang="en-US" dirty="0" smtClean="0"/>
              <a:t>次</a:t>
            </a:r>
            <a:r>
              <a:rPr lang="en-US" altLang="zh-CN" dirty="0" smtClean="0"/>
              <a:t>  </a:t>
            </a:r>
            <a:r>
              <a:rPr lang="zh-CN" altLang="zh-CN" dirty="0"/>
              <a:t>组间间歇</a:t>
            </a:r>
            <a:r>
              <a:rPr lang="en-US" altLang="zh-CN" dirty="0"/>
              <a:t>30</a:t>
            </a:r>
            <a:r>
              <a:rPr lang="zh-CN" altLang="zh-CN" dirty="0"/>
              <a:t>秒</a:t>
            </a:r>
          </a:p>
          <a:p>
            <a:pPr>
              <a:buFont typeface="Wingdings" pitchFamily="2" charset="2"/>
              <a:buChar char="ü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f9e14c553e413bcec3aa515a3491ac8.pn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739" t="40800" r="17191" b="31600"/>
          <a:stretch/>
        </p:blipFill>
        <p:spPr bwMode="auto">
          <a:xfrm>
            <a:off x="4067944" y="3356992"/>
            <a:ext cx="3807293" cy="3009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4259376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628800"/>
            <a:ext cx="8435280" cy="2764904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仰卧举腿   两组  每</a:t>
            </a:r>
            <a:r>
              <a:rPr lang="zh-CN" altLang="en-US" dirty="0" smtClean="0"/>
              <a:t>组女生</a:t>
            </a:r>
            <a:r>
              <a:rPr lang="en-US" altLang="zh-CN" dirty="0" smtClean="0"/>
              <a:t>10</a:t>
            </a:r>
            <a:r>
              <a:rPr lang="zh-CN" altLang="en-US" dirty="0" smtClean="0"/>
              <a:t>次，男生</a:t>
            </a:r>
            <a:r>
              <a:rPr lang="en-US" altLang="zh-CN" dirty="0" smtClean="0"/>
              <a:t>15</a:t>
            </a:r>
            <a:r>
              <a:rPr lang="zh-CN" altLang="en-US" dirty="0" smtClean="0"/>
              <a:t>次  </a:t>
            </a:r>
            <a:r>
              <a:rPr lang="zh-CN" altLang="en-US" dirty="0"/>
              <a:t>组间间歇</a:t>
            </a:r>
            <a:r>
              <a:rPr lang="en-US" altLang="zh-CN" dirty="0"/>
              <a:t>30</a:t>
            </a:r>
            <a:r>
              <a:rPr lang="zh-CN" altLang="en-US" dirty="0"/>
              <a:t>秒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2600" b="1" dirty="0" smtClean="0"/>
              <a:t>动作</a:t>
            </a:r>
            <a:r>
              <a:rPr lang="zh-CN" altLang="en-US" sz="2600" b="1" dirty="0"/>
              <a:t>要点：</a:t>
            </a:r>
            <a:r>
              <a:rPr lang="zh-CN" altLang="en-US" sz="2600" dirty="0"/>
              <a:t>仰卧，臀部以上部位保持稳定，双腿同时快速上举，与地面垂直后缓慢下放，尽量贴近地面不触地后快速上举</a:t>
            </a:r>
          </a:p>
          <a:p>
            <a:pPr>
              <a:buFont typeface="Wingdings" pitchFamily="2" charset="2"/>
              <a:buChar char="ü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2033c022061308efc077aee7006fcc6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96" t="48800" r="23233" b="39200"/>
          <a:stretch/>
        </p:blipFill>
        <p:spPr bwMode="auto">
          <a:xfrm>
            <a:off x="673989" y="4869160"/>
            <a:ext cx="4183380" cy="13277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图片 6" descr="C:\Users\ADMINI~1.WIN\AppData\Local\Temp\WeChat Files\2949cff6dbbb1f8438726661846d861.pn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18" t="36211" r="9658" b="37650"/>
          <a:stretch/>
        </p:blipFill>
        <p:spPr bwMode="auto">
          <a:xfrm>
            <a:off x="5259437" y="4469499"/>
            <a:ext cx="3234690" cy="21271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415470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1440160"/>
          </a:xfrm>
        </p:spPr>
        <p:txBody>
          <a:bodyPr>
            <a:normAutofit fontScale="92500" lnSpcReduction="20000"/>
          </a:bodyPr>
          <a:lstStyle/>
          <a:p>
            <a:pPr lvl="0" algn="just">
              <a:lnSpc>
                <a:spcPct val="160000"/>
              </a:lnSpc>
              <a:buFont typeface="Wingdings" pitchFamily="2" charset="2"/>
              <a:buChar char="ü"/>
            </a:pPr>
            <a:r>
              <a:rPr lang="zh-CN" altLang="zh-CN" dirty="0"/>
              <a:t>俯卧两头起</a:t>
            </a:r>
            <a:r>
              <a:rPr lang="en-US" altLang="zh-CN" dirty="0"/>
              <a:t>  </a:t>
            </a:r>
            <a:r>
              <a:rPr lang="zh-CN" altLang="zh-CN" dirty="0"/>
              <a:t>两组 每</a:t>
            </a:r>
            <a:r>
              <a:rPr lang="zh-CN" altLang="zh-CN" dirty="0" smtClean="0"/>
              <a:t>组</a:t>
            </a:r>
            <a:r>
              <a:rPr lang="zh-CN" altLang="en-US" dirty="0" smtClean="0"/>
              <a:t>女生</a:t>
            </a:r>
            <a:r>
              <a:rPr lang="en-US" altLang="zh-CN" dirty="0" smtClean="0"/>
              <a:t>10</a:t>
            </a:r>
            <a:r>
              <a:rPr lang="zh-CN" altLang="en-US" dirty="0" smtClean="0"/>
              <a:t>次，男生</a:t>
            </a:r>
            <a:r>
              <a:rPr lang="en-US" altLang="zh-CN" dirty="0" smtClean="0"/>
              <a:t>15</a:t>
            </a:r>
            <a:r>
              <a:rPr lang="zh-CN" altLang="zh-CN" dirty="0" smtClean="0"/>
              <a:t>次 </a:t>
            </a:r>
            <a:r>
              <a:rPr lang="zh-CN" altLang="zh-CN" dirty="0"/>
              <a:t>组间间歇</a:t>
            </a:r>
            <a:r>
              <a:rPr lang="en-US" altLang="zh-CN" dirty="0"/>
              <a:t>30</a:t>
            </a:r>
            <a:r>
              <a:rPr lang="zh-CN" altLang="zh-CN" dirty="0"/>
              <a:t>秒</a:t>
            </a:r>
          </a:p>
          <a:p>
            <a:pPr>
              <a:buFont typeface="Wingdings" pitchFamily="2" charset="2"/>
              <a:buChar char="ü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958b72f24db2e562df43d5e622eace2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0" t="8070" r="39129" b="58597"/>
          <a:stretch/>
        </p:blipFill>
        <p:spPr bwMode="auto">
          <a:xfrm>
            <a:off x="2411760" y="3325394"/>
            <a:ext cx="4968552" cy="27946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4211400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700808"/>
            <a:ext cx="4690864" cy="4637111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b="1" dirty="0"/>
              <a:t>心肺耐力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dirty="0" smtClean="0"/>
              <a:t>退</a:t>
            </a:r>
            <a:r>
              <a:rPr lang="zh-CN" altLang="en-US" dirty="0"/>
              <a:t>阶改良</a:t>
            </a:r>
            <a:r>
              <a:rPr lang="en-US" altLang="zh-CN" dirty="0" err="1"/>
              <a:t>Tabata</a:t>
            </a:r>
            <a:r>
              <a:rPr lang="zh-CN" altLang="en-US" dirty="0"/>
              <a:t>（高抬腿）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dirty="0"/>
              <a:t>动作要点：快速高抬腿</a:t>
            </a:r>
            <a:r>
              <a:rPr lang="en-US" altLang="zh-CN" dirty="0"/>
              <a:t>10</a:t>
            </a:r>
            <a:r>
              <a:rPr lang="zh-CN" altLang="en-US" dirty="0"/>
              <a:t>秒</a:t>
            </a:r>
            <a:r>
              <a:rPr lang="en-US" altLang="zh-CN" dirty="0"/>
              <a:t>—</a:t>
            </a:r>
            <a:r>
              <a:rPr lang="zh-CN" altLang="en-US" dirty="0"/>
              <a:t>休息</a:t>
            </a:r>
            <a:r>
              <a:rPr lang="en-US" altLang="zh-CN" dirty="0"/>
              <a:t>20</a:t>
            </a:r>
            <a:r>
              <a:rPr lang="zh-CN" altLang="en-US" dirty="0"/>
              <a:t>秒</a:t>
            </a:r>
            <a:r>
              <a:rPr lang="en-US" altLang="zh-CN" dirty="0"/>
              <a:t>—</a:t>
            </a:r>
            <a:r>
              <a:rPr lang="zh-CN" altLang="en-US" dirty="0"/>
              <a:t>快速高抬腿</a:t>
            </a:r>
            <a:r>
              <a:rPr lang="en-US" altLang="zh-CN" dirty="0"/>
              <a:t>10</a:t>
            </a:r>
            <a:r>
              <a:rPr lang="zh-CN" altLang="en-US" dirty="0"/>
              <a:t>秒</a:t>
            </a:r>
            <a:r>
              <a:rPr lang="en-US" altLang="zh-CN" dirty="0"/>
              <a:t>—</a:t>
            </a:r>
            <a:r>
              <a:rPr lang="zh-CN" altLang="en-US" dirty="0"/>
              <a:t>休息</a:t>
            </a:r>
            <a:r>
              <a:rPr lang="en-US" altLang="zh-CN" dirty="0"/>
              <a:t>20</a:t>
            </a:r>
            <a:r>
              <a:rPr lang="zh-CN" altLang="en-US" dirty="0"/>
              <a:t>秒。如此循环，</a:t>
            </a:r>
            <a:r>
              <a:rPr lang="en-US" altLang="zh-CN" dirty="0"/>
              <a:t>3</a:t>
            </a:r>
            <a:r>
              <a:rPr lang="zh-CN" altLang="en-US" dirty="0"/>
              <a:t>分钟。</a:t>
            </a:r>
          </a:p>
          <a:p>
            <a:pPr>
              <a:buFont typeface="Wingdings" pitchFamily="2" charset="2"/>
              <a:buChar char="u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p1.pstatp.com/large/32700093b385006022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35" r="8536"/>
          <a:stretch/>
        </p:blipFill>
        <p:spPr bwMode="auto">
          <a:xfrm>
            <a:off x="5129854" y="2636912"/>
            <a:ext cx="3713045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58878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00807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60000"/>
              </a:lnSpc>
              <a:buFont typeface="Wingdings" pitchFamily="2" charset="2"/>
              <a:buChar char="u"/>
            </a:pPr>
            <a:r>
              <a:rPr lang="zh-CN" altLang="en-US" sz="3600" b="1" dirty="0" smtClean="0"/>
              <a:t>软组织</a:t>
            </a:r>
            <a:r>
              <a:rPr lang="zh-CN" altLang="en-US" sz="3600" b="1" dirty="0"/>
              <a:t>再生（恢复拉伸）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zh-CN" altLang="en-US" dirty="0"/>
              <a:t>动作要点：拉伸动作都采用静态拉伸，每个动作持续</a:t>
            </a:r>
            <a:r>
              <a:rPr lang="en-US" altLang="zh-CN" dirty="0"/>
              <a:t>30</a:t>
            </a:r>
            <a:r>
              <a:rPr lang="zh-CN" altLang="en-US" dirty="0"/>
              <a:t>秒，组间间歇</a:t>
            </a:r>
            <a:r>
              <a:rPr lang="en-US" altLang="zh-CN" dirty="0"/>
              <a:t>30</a:t>
            </a:r>
            <a:r>
              <a:rPr lang="zh-CN" altLang="en-US" dirty="0"/>
              <a:t>秒</a:t>
            </a:r>
          </a:p>
          <a:p>
            <a:pPr>
              <a:buFont typeface="Wingdings" pitchFamily="2" charset="2"/>
              <a:buChar char="u"/>
            </a:pP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54" b="2"/>
          <a:stretch/>
        </p:blipFill>
        <p:spPr bwMode="auto">
          <a:xfrm>
            <a:off x="3575450" y="372211"/>
            <a:ext cx="489654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7" r="-293" b="18006"/>
          <a:stretch/>
        </p:blipFill>
        <p:spPr bwMode="auto">
          <a:xfrm>
            <a:off x="899592" y="372210"/>
            <a:ext cx="2376264" cy="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 descr="C:\Users\ADMINI~1.WIN\AppData\Local\Temp\WeChat Files\b41d8c100da81812e7b69205742a464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924" t="41686" r="3731" b="39864"/>
          <a:stretch/>
        </p:blipFill>
        <p:spPr bwMode="auto">
          <a:xfrm>
            <a:off x="723337" y="4138674"/>
            <a:ext cx="2023913" cy="24814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图片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138675"/>
            <a:ext cx="3419882" cy="2493362"/>
          </a:xfrm>
          <a:prstGeom prst="rect">
            <a:avLst/>
          </a:prstGeom>
          <a:noFill/>
        </p:spPr>
      </p:pic>
      <p:pic>
        <p:nvPicPr>
          <p:cNvPr id="8" name="图片 7" descr="C:\Users\ADMINI~1.WIN\AppData\Local\Temp\WeChat Files\1ea296981d07881cead6d611b6a32d0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04" t="13671" r="22784" b="14430"/>
          <a:stretch/>
        </p:blipFill>
        <p:spPr bwMode="auto">
          <a:xfrm>
            <a:off x="6804248" y="4138674"/>
            <a:ext cx="1953055" cy="24933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4088987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478</Words>
  <Application>Microsoft Office PowerPoint</Application>
  <PresentationFormat>全屏显示(4:3)</PresentationFormat>
  <Paragraphs>35</Paragraphs>
  <Slides>18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</vt:vector>
  </TitlesOfParts>
  <Company>Users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AutoBVT</cp:lastModifiedBy>
  <cp:revision>24</cp:revision>
  <dcterms:created xsi:type="dcterms:W3CDTF">2018-03-18T06:58:20Z</dcterms:created>
  <dcterms:modified xsi:type="dcterms:W3CDTF">2020-02-15T11:21:03Z</dcterms:modified>
</cp:coreProperties>
</file>